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7" r:id="rId3"/>
    <p:sldId id="257" r:id="rId4"/>
    <p:sldId id="268" r:id="rId5"/>
    <p:sldId id="266" r:id="rId6"/>
    <p:sldId id="270" r:id="rId7"/>
    <p:sldId id="271" r:id="rId8"/>
    <p:sldId id="26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iana Rodríguez Arce" initials="MRA" lastIdx="1" clrIdx="0">
    <p:extLst>
      <p:ext uri="{19B8F6BF-5375-455C-9EA6-DF929625EA0E}">
        <p15:presenceInfo xmlns:p15="http://schemas.microsoft.com/office/powerpoint/2012/main" userId="S::mrodriguez@ingeprosa.net::a5937017-4465-4281-9d1c-2caa7a4562c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49" autoAdjust="0"/>
    <p:restoredTop sz="94488" autoAdjust="0"/>
  </p:normalViewPr>
  <p:slideViewPr>
    <p:cSldViewPr snapToGrid="0">
      <p:cViewPr>
        <p:scale>
          <a:sx n="10" d="100"/>
          <a:sy n="10" d="100"/>
        </p:scale>
        <p:origin x="4038" y="15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jpeg>
</file>

<file path=ppt/media/image21.jpe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pn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png>
</file>

<file path=ppt/media/image38.jpeg>
</file>

<file path=ppt/media/image4.jpe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86F8C9-917A-4940-914B-8BAE6B8528E2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05507B-1557-41B2-9B88-4C4550211C8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5982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R" dirty="0" err="1"/>
              <a:t>precipitation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5507B-1557-41B2-9B88-4C4550211C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9544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R" dirty="0" err="1"/>
              <a:t>Water</a:t>
            </a:r>
            <a:r>
              <a:rPr lang="es-CR" dirty="0"/>
              <a:t> balance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5507B-1557-41B2-9B88-4C4550211C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890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R" dirty="0" err="1"/>
              <a:t>extraction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5507B-1557-41B2-9B88-4C4550211C8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3633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R" dirty="0" err="1"/>
              <a:t>irrigation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5507B-1557-41B2-9B88-4C4550211C8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8764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R" dirty="0" err="1"/>
              <a:t>potabilization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5507B-1557-41B2-9B88-4C4550211C8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258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R" dirty="0" err="1"/>
              <a:t>demands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5507B-1557-41B2-9B88-4C4550211C8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8613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R" dirty="0"/>
              <a:t>DISPOSAL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5507B-1557-41B2-9B88-4C4550211C8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919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71E814-4FC6-4BF0-92A1-1EB9D8B2DB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A64F4A3-8839-4EDE-AED7-072066FDE4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84996CD-1134-4E0A-8073-122B5D4B4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9E482-D257-409E-852B-37BD67595A1D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BA70966-3DBC-43A9-899A-34528B348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4255782-8773-44D4-AFB9-4AABD2127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7D68A-D605-41BA-BCD2-B7D4BB1770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83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E953ED-FDC0-4439-BD86-13D6143AA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EFC086B-9F5F-4994-A37D-AF62A2D0C8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F9D233-C5D3-40C7-A541-63D5F456B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9E482-D257-409E-852B-37BD67595A1D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3F13E0E-D868-4833-AF9B-ACDB047C0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1F887FE-E223-4BA9-9663-CA7B3781D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7D68A-D605-41BA-BCD2-B7D4BB1770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07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C45B801-A006-4836-8625-CCE491D64E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9E1588-9050-4163-B86C-18029EB232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064CDE0-4C9C-4081-8961-FBF3EC195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9E482-D257-409E-852B-37BD67595A1D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D0D6E73-8902-41A8-86A8-36AAD6B46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CCEF620-CBA6-4392-9CEF-8D2764054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7D68A-D605-41BA-BCD2-B7D4BB1770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94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E3DE87-DF2A-4373-BB7D-96F7757FB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AECC2C-1D30-42AF-A0EE-C1AD375AD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B976316-CC27-456D-A243-6F5E2064D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9E482-D257-409E-852B-37BD67595A1D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1101E09-C5A4-4F35-A809-7B7257358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C154EB-A978-4599-BDBD-867751F6E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7D68A-D605-41BA-BCD2-B7D4BB1770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707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50D163-693A-41EB-B922-AFB630EC5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1FB27A7-99D5-4F2E-AA52-A03C7442D6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37FDE8C-3856-436F-BE9A-905D93853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9E482-D257-409E-852B-37BD67595A1D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A22D69-9DA6-4BB2-9E10-B0C1EB6A0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E7602AD-98C7-4149-AC98-7D2338FB0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7D68A-D605-41BA-BCD2-B7D4BB1770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35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D7544D-007A-427A-A44F-581108600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C470A59-A40C-4615-BFE8-C3F5E79BA8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48A480E-FA75-4676-8D5F-82C47A774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13ABED0-F056-4942-A675-32E5B3889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9E482-D257-409E-852B-37BD67595A1D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EF3807C-4B7D-4108-A52A-6FD932B8F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69E1EC-20A2-4E16-B028-A3811A327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7D68A-D605-41BA-BCD2-B7D4BB1770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557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92427D-1D90-4E45-8454-43D694B2A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6B998E0-2309-426E-8951-1BE0F6CC92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D4F90D6-8B65-4497-B9A4-240DCF33C0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EA72DFE-7FED-4D5A-8A72-B6435F77B5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23B3D38-1430-4673-B1BA-E1F35934D4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9ECA586-B3DE-4516-AF24-8C1095E67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9E482-D257-409E-852B-37BD67595A1D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5C26E15-848C-45A4-9371-B4B9FDF5B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D9B52C0-2A6F-4F76-AE61-953DF74DA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7D68A-D605-41BA-BCD2-B7D4BB1770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616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496075-47D3-4F9B-8DAF-488BA195B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7F62197-FB91-438E-8BDE-3E17C7FE4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9E482-D257-409E-852B-37BD67595A1D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5F43BD8-9FAC-469E-988F-BFCB733B7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2671E47-6734-4202-BCAA-768B5DEF4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7D68A-D605-41BA-BCD2-B7D4BB1770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477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EC8B812-AD7D-4099-B6C2-8A62428A2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9E482-D257-409E-852B-37BD67595A1D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01C36D9-4523-46B8-AB50-B3A24189B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B0A2B24-A784-414B-A3D2-F085D7C0E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7D68A-D605-41BA-BCD2-B7D4BB1770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737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D4A12-33A5-46FF-AB6F-A258ED1A4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F06BAE8-A3AF-404E-99DD-68E0D0F479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D31CAEE-5BAD-4610-80BA-391D30F6EF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32708F7-0F9A-46E2-948C-D00E15AF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9E482-D257-409E-852B-37BD67595A1D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AE90641-2266-474A-84E1-73478D506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FE4F065-87EA-4DA5-838F-9BAA583E0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7D68A-D605-41BA-BCD2-B7D4BB1770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18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9F5FE6-60C1-49A7-95B5-9ADC7C7EC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1496C2F-6687-4FF2-8CE2-D23010775E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6BC756F-6E33-42F1-95C4-D1C4B9F02C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D87A4C2-4071-44C6-A117-D758A5F3E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9E482-D257-409E-852B-37BD67595A1D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85B5522-23A1-4DDA-A6AC-85009E6F8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487BF4F-C561-4BB4-8A28-DC7D8F47F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7D68A-D605-41BA-BCD2-B7D4BB1770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287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B87CEB1-3612-4619-BC05-089DDC4DA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942B235-1E19-494A-9751-7D7AB9E830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9EFBA96-E1AE-4CDB-8901-3C2BD27227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A9E482-D257-409E-852B-37BD67595A1D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76055EF-6872-41DF-B656-A2A519489B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257E776-E8DA-4C9E-BD1F-176E7CFABF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7D68A-D605-41BA-BCD2-B7D4BB1770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897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3.jpeg"/><Relationship Id="rId7" Type="http://schemas.openxmlformats.org/officeDocument/2006/relationships/image" Target="../media/image1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7" Type="http://schemas.openxmlformats.org/officeDocument/2006/relationships/image" Target="../media/image2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eg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eg"/><Relationship Id="rId13" Type="http://schemas.openxmlformats.org/officeDocument/2006/relationships/image" Target="../media/image38.jpeg"/><Relationship Id="rId3" Type="http://schemas.openxmlformats.org/officeDocument/2006/relationships/image" Target="../media/image28.jpeg"/><Relationship Id="rId7" Type="http://schemas.openxmlformats.org/officeDocument/2006/relationships/image" Target="../media/image32.jpeg"/><Relationship Id="rId12" Type="http://schemas.openxmlformats.org/officeDocument/2006/relationships/image" Target="../media/image3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jpeg"/><Relationship Id="rId11" Type="http://schemas.openxmlformats.org/officeDocument/2006/relationships/image" Target="../media/image36.jpeg"/><Relationship Id="rId5" Type="http://schemas.openxmlformats.org/officeDocument/2006/relationships/image" Target="../media/image30.jpeg"/><Relationship Id="rId10" Type="http://schemas.openxmlformats.org/officeDocument/2006/relationships/image" Target="../media/image35.jpeg"/><Relationship Id="rId4" Type="http://schemas.openxmlformats.org/officeDocument/2006/relationships/image" Target="../media/image29.png"/><Relationship Id="rId9" Type="http://schemas.openxmlformats.org/officeDocument/2006/relationships/image" Target="../media/image3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ángulo 24">
            <a:extLst>
              <a:ext uri="{FF2B5EF4-FFF2-40B4-BE49-F238E27FC236}">
                <a16:creationId xmlns:a16="http://schemas.microsoft.com/office/drawing/2014/main" id="{082BF86E-FBD3-4EFB-8D05-83DE8B435BE6}"/>
              </a:ext>
            </a:extLst>
          </p:cNvPr>
          <p:cNvSpPr/>
          <p:nvPr/>
        </p:nvSpPr>
        <p:spPr>
          <a:xfrm>
            <a:off x="-2623022" y="-2706943"/>
            <a:ext cx="17438040" cy="115903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Declaran alerta amarilla por fuertes lluvias en Costa Rica – Diario Digital  Nuestro País">
            <a:extLst>
              <a:ext uri="{FF2B5EF4-FFF2-40B4-BE49-F238E27FC236}">
                <a16:creationId xmlns:a16="http://schemas.microsoft.com/office/drawing/2014/main" id="{415D8025-6D61-41DC-A96F-B3151F3105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688" b="7932"/>
          <a:stretch/>
        </p:blipFill>
        <p:spPr bwMode="auto">
          <a:xfrm>
            <a:off x="-2623020" y="-2746376"/>
            <a:ext cx="17438040" cy="3848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A7B0A8C4-E256-4E90-8426-7BD9CBBBBB7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484" b="11770"/>
          <a:stretch/>
        </p:blipFill>
        <p:spPr>
          <a:xfrm>
            <a:off x="-2623022" y="1200308"/>
            <a:ext cx="17438040" cy="3838335"/>
          </a:xfrm>
          <a:prstGeom prst="rect">
            <a:avLst/>
          </a:prstGeom>
        </p:spPr>
      </p:pic>
      <p:pic>
        <p:nvPicPr>
          <p:cNvPr id="1030" name="Picture 6" descr="IMN prevé reducción significativa de lluvias para este inicio de semana -  Monumental : Monumental">
            <a:extLst>
              <a:ext uri="{FF2B5EF4-FFF2-40B4-BE49-F238E27FC236}">
                <a16:creationId xmlns:a16="http://schemas.microsoft.com/office/drawing/2014/main" id="{0AAEEA01-E017-4BEF-88EC-ACA6FA88F7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17" b="24558"/>
          <a:stretch/>
        </p:blipFill>
        <p:spPr bwMode="auto">
          <a:xfrm>
            <a:off x="-2623022" y="5137224"/>
            <a:ext cx="17438040" cy="3746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5821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ángulo 24">
            <a:extLst>
              <a:ext uri="{FF2B5EF4-FFF2-40B4-BE49-F238E27FC236}">
                <a16:creationId xmlns:a16="http://schemas.microsoft.com/office/drawing/2014/main" id="{082BF86E-FBD3-4EFB-8D05-83DE8B435BE6}"/>
              </a:ext>
            </a:extLst>
          </p:cNvPr>
          <p:cNvSpPr/>
          <p:nvPr/>
        </p:nvSpPr>
        <p:spPr>
          <a:xfrm>
            <a:off x="-2623022" y="-2706943"/>
            <a:ext cx="17438040" cy="115903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osta Rica, piensa en verde">
            <a:extLst>
              <a:ext uri="{FF2B5EF4-FFF2-40B4-BE49-F238E27FC236}">
                <a16:creationId xmlns:a16="http://schemas.microsoft.com/office/drawing/2014/main" id="{D6A996A6-4F49-4626-8F55-8B38F5044F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06" b="2945"/>
          <a:stretch/>
        </p:blipFill>
        <p:spPr bwMode="auto">
          <a:xfrm>
            <a:off x="-2623018" y="5143661"/>
            <a:ext cx="17438039" cy="383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DDCDE58A-EEB2-4125-8C17-9CEC7676127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41" b="50517"/>
          <a:stretch/>
        </p:blipFill>
        <p:spPr>
          <a:xfrm>
            <a:off x="-2623025" y="1203524"/>
            <a:ext cx="17438038" cy="3838335"/>
          </a:xfrm>
          <a:prstGeom prst="rect">
            <a:avLst/>
          </a:prstGeom>
        </p:spPr>
      </p:pic>
      <p:pic>
        <p:nvPicPr>
          <p:cNvPr id="2054" name="Picture 6" descr="Bosque Nuboso de Monteverde Costa Rica | Nature, Beautiful nature, Nature  photography">
            <a:extLst>
              <a:ext uri="{FF2B5EF4-FFF2-40B4-BE49-F238E27FC236}">
                <a16:creationId xmlns:a16="http://schemas.microsoft.com/office/drawing/2014/main" id="{C61BFB99-729C-4E05-8EA1-1BAA8BE93E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47" b="47408"/>
          <a:stretch/>
        </p:blipFill>
        <p:spPr bwMode="auto">
          <a:xfrm>
            <a:off x="-2623022" y="-2706943"/>
            <a:ext cx="17438038" cy="3808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7228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2A9A5E2A-27CB-4315-AE2A-42797700E5B2}"/>
              </a:ext>
            </a:extLst>
          </p:cNvPr>
          <p:cNvSpPr/>
          <p:nvPr/>
        </p:nvSpPr>
        <p:spPr>
          <a:xfrm>
            <a:off x="6095996" y="-845700"/>
            <a:ext cx="17438040" cy="115903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031E8F63-5C57-458A-AEA4-C5508AF359B0}"/>
              </a:ext>
            </a:extLst>
          </p:cNvPr>
          <p:cNvSpPr/>
          <p:nvPr/>
        </p:nvSpPr>
        <p:spPr>
          <a:xfrm>
            <a:off x="-13579104" y="-3055411"/>
            <a:ext cx="17438040" cy="115903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 descr="Ampliación del Acueducto Metropolitano recibe declaratoria de interés  público – Presidencia de la República de Costa Rica">
            <a:extLst>
              <a:ext uri="{FF2B5EF4-FFF2-40B4-BE49-F238E27FC236}">
                <a16:creationId xmlns:a16="http://schemas.microsoft.com/office/drawing/2014/main" id="{2646E242-FECD-4C10-96F5-825157D5B4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52" b="22263"/>
          <a:stretch/>
        </p:blipFill>
        <p:spPr bwMode="auto">
          <a:xfrm>
            <a:off x="-13579103" y="-3041249"/>
            <a:ext cx="17438037" cy="3790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Liberia estrena dos modernos tanques de almacenamiento de agua potable -  Periódico Mensaje Guanacaste">
            <a:extLst>
              <a:ext uri="{FF2B5EF4-FFF2-40B4-BE49-F238E27FC236}">
                <a16:creationId xmlns:a16="http://schemas.microsoft.com/office/drawing/2014/main" id="{BE6AA165-DB92-4946-9B09-76514FF4C5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1" t="50869" r="-1451" b="19745"/>
          <a:stretch/>
        </p:blipFill>
        <p:spPr bwMode="auto">
          <a:xfrm>
            <a:off x="-13579104" y="4806849"/>
            <a:ext cx="17708811" cy="389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Amnistía para pozos ilegales causa daño ambiental y perdidas millonarias en Costa  Rica – Diario Digital Nuestro País">
            <a:extLst>
              <a:ext uri="{FF2B5EF4-FFF2-40B4-BE49-F238E27FC236}">
                <a16:creationId xmlns:a16="http://schemas.microsoft.com/office/drawing/2014/main" id="{1C0C068B-AFA5-44A9-9EA3-6F562CE6F3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75" t="29099" r="23132" b="56394"/>
          <a:stretch/>
        </p:blipFill>
        <p:spPr bwMode="auto">
          <a:xfrm flipH="1">
            <a:off x="-13579104" y="859066"/>
            <a:ext cx="17438036" cy="3838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10" descr="Costa Rica hará evaluación de sus aguas subterráneas con apoyo de EE.UU. –  Diario Digital Nuestro País">
            <a:extLst>
              <a:ext uri="{FF2B5EF4-FFF2-40B4-BE49-F238E27FC236}">
                <a16:creationId xmlns:a16="http://schemas.microsoft.com/office/drawing/2014/main" id="{85BDE2EB-DB5A-4EDA-8ED7-54DCE581E3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28" b="33953"/>
          <a:stretch/>
        </p:blipFill>
        <p:spPr bwMode="auto">
          <a:xfrm>
            <a:off x="6096004" y="-845700"/>
            <a:ext cx="17438036" cy="3790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4B15649-22CB-47A6-B52B-5381CACCA7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065" b="7920"/>
          <a:stretch/>
        </p:blipFill>
        <p:spPr bwMode="auto">
          <a:xfrm>
            <a:off x="6096002" y="3065261"/>
            <a:ext cx="17438036" cy="3817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D691EE1-3A19-4B6D-8E4C-93FA98B2FC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45" b="27384"/>
          <a:stretch/>
        </p:blipFill>
        <p:spPr bwMode="auto">
          <a:xfrm>
            <a:off x="6096001" y="7002398"/>
            <a:ext cx="17438035" cy="3728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9802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6D127151-1771-4149-85B8-E7B71500D579}"/>
              </a:ext>
            </a:extLst>
          </p:cNvPr>
          <p:cNvSpPr/>
          <p:nvPr/>
        </p:nvSpPr>
        <p:spPr>
          <a:xfrm>
            <a:off x="-11342046" y="-2914304"/>
            <a:ext cx="17438034" cy="117314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082BF86E-FBD3-4EFB-8D05-83DE8B435BE6}"/>
              </a:ext>
            </a:extLst>
          </p:cNvPr>
          <p:cNvSpPr/>
          <p:nvPr/>
        </p:nvSpPr>
        <p:spPr>
          <a:xfrm>
            <a:off x="8019587" y="-2878284"/>
            <a:ext cx="17438040" cy="116953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4" name="Picture 8" descr="Así enfrentamos el reto de llevar agua a los cultivos en Guanacaste">
            <a:extLst>
              <a:ext uri="{FF2B5EF4-FFF2-40B4-BE49-F238E27FC236}">
                <a16:creationId xmlns:a16="http://schemas.microsoft.com/office/drawing/2014/main" id="{4B1ADCA9-CEB7-4580-A7D1-5F23FE7726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6" b="58698"/>
          <a:stretch/>
        </p:blipFill>
        <p:spPr bwMode="auto">
          <a:xfrm>
            <a:off x="8019583" y="-2914394"/>
            <a:ext cx="17438036" cy="3844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Canal de riego en Guanacaste solo abastece a 17% de fincas 18 meses después  de inaugurado - La Nación">
            <a:extLst>
              <a:ext uri="{FF2B5EF4-FFF2-40B4-BE49-F238E27FC236}">
                <a16:creationId xmlns:a16="http://schemas.microsoft.com/office/drawing/2014/main" id="{C56D6D38-E8B5-4961-956B-66540669C6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840" b="19896"/>
          <a:stretch/>
        </p:blipFill>
        <p:spPr bwMode="auto">
          <a:xfrm>
            <a:off x="8019582" y="4965876"/>
            <a:ext cx="17438035" cy="3851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Listos estudios para construcción y de impacto ambiental para proyecto de  riego - Periódico Mensaje Guanacaste">
            <a:extLst>
              <a:ext uri="{FF2B5EF4-FFF2-40B4-BE49-F238E27FC236}">
                <a16:creationId xmlns:a16="http://schemas.microsoft.com/office/drawing/2014/main" id="{A4F30167-8107-4592-8DD5-421DFDCF14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06" b="23038"/>
          <a:stretch/>
        </p:blipFill>
        <p:spPr bwMode="auto">
          <a:xfrm>
            <a:off x="8019582" y="1019298"/>
            <a:ext cx="17438035" cy="3851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Proyecto de ley busca modificar límites de Reserva Biológica Lomas de  Barbudal">
            <a:extLst>
              <a:ext uri="{FF2B5EF4-FFF2-40B4-BE49-F238E27FC236}">
                <a16:creationId xmlns:a16="http://schemas.microsoft.com/office/drawing/2014/main" id="{E8B32953-E6D2-496D-815E-1FCF1D47D5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2" t="15112" r="1602" b="46294"/>
          <a:stretch/>
        </p:blipFill>
        <p:spPr bwMode="auto">
          <a:xfrm>
            <a:off x="-11342058" y="1025921"/>
            <a:ext cx="17438035" cy="3844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osta Rica vuelve a incumplir metas para elevar producción en granos y papa  - La Nación">
            <a:extLst>
              <a:ext uri="{FF2B5EF4-FFF2-40B4-BE49-F238E27FC236}">
                <a16:creationId xmlns:a16="http://schemas.microsoft.com/office/drawing/2014/main" id="{96255439-9750-4516-8CCE-A733F0A794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428" b="368"/>
          <a:stretch/>
        </p:blipFill>
        <p:spPr bwMode="auto">
          <a:xfrm>
            <a:off x="-11342036" y="4965966"/>
            <a:ext cx="17438034" cy="3851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Gobierno impulsa canal de riego entre Arenal y Tempisque para reducir  efectos de sequías – Diario Digital Nuestro País">
            <a:extLst>
              <a:ext uri="{FF2B5EF4-FFF2-40B4-BE49-F238E27FC236}">
                <a16:creationId xmlns:a16="http://schemas.microsoft.com/office/drawing/2014/main" id="{81C73C67-4260-4E37-ACC6-E88040120A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182" b="36420"/>
          <a:stretch/>
        </p:blipFill>
        <p:spPr bwMode="auto">
          <a:xfrm>
            <a:off x="-11342035" y="-2914304"/>
            <a:ext cx="17438035" cy="3844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6999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94A62E4-D258-440D-B698-99968E7CA5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31535" y="-2375514"/>
            <a:ext cx="17310647" cy="1160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553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1DEAA2-0BDA-42D8-BC43-766B1F714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9D23021-447F-45C9-A1A0-52FCE1BAF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770694B3-A949-41CB-B310-29740A4B772F}"/>
              </a:ext>
            </a:extLst>
          </p:cNvPr>
          <p:cNvSpPr/>
          <p:nvPr/>
        </p:nvSpPr>
        <p:spPr>
          <a:xfrm>
            <a:off x="-1780691" y="-1694478"/>
            <a:ext cx="17390602" cy="116090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utoShape 12">
            <a:extLst>
              <a:ext uri="{FF2B5EF4-FFF2-40B4-BE49-F238E27FC236}">
                <a16:creationId xmlns:a16="http://schemas.microsoft.com/office/drawing/2014/main" id="{5BA73F53-D98E-4B9B-AA57-4F8DB9F3408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30957" y="308833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4">
            <a:extLst>
              <a:ext uri="{FF2B5EF4-FFF2-40B4-BE49-F238E27FC236}">
                <a16:creationId xmlns:a16="http://schemas.microsoft.com/office/drawing/2014/main" id="{B762722A-9332-4865-A5F8-FC09100B465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383357" y="324073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Picture 8" descr="Agricultura - Cultivo de trigo – Presidencia de la República de Costa Rica">
            <a:extLst>
              <a:ext uri="{FF2B5EF4-FFF2-40B4-BE49-F238E27FC236}">
                <a16:creationId xmlns:a16="http://schemas.microsoft.com/office/drawing/2014/main" id="{DD0510F3-DED2-4ABA-B823-445D624966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8" r="72226"/>
          <a:stretch/>
        </p:blipFill>
        <p:spPr bwMode="auto">
          <a:xfrm>
            <a:off x="-1773158" y="-1694478"/>
            <a:ext cx="2853246" cy="11609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D5BCB12C-B193-435C-8230-B7E8481C87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19" r="49587"/>
          <a:stretch/>
        </p:blipFill>
        <p:spPr bwMode="auto">
          <a:xfrm>
            <a:off x="-1773159" y="-1694479"/>
            <a:ext cx="4247900" cy="11609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>
            <a:extLst>
              <a:ext uri="{FF2B5EF4-FFF2-40B4-BE49-F238E27FC236}">
                <a16:creationId xmlns:a16="http://schemas.microsoft.com/office/drawing/2014/main" id="{E8F67658-8B39-4348-B559-5714D68DD8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00" r="29403"/>
          <a:stretch/>
        </p:blipFill>
        <p:spPr bwMode="auto">
          <a:xfrm>
            <a:off x="6993785" y="-1694481"/>
            <a:ext cx="4247900" cy="11609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>
            <a:extLst>
              <a:ext uri="{FF2B5EF4-FFF2-40B4-BE49-F238E27FC236}">
                <a16:creationId xmlns:a16="http://schemas.microsoft.com/office/drawing/2014/main" id="{F7EF5467-EAC4-47F3-93AE-F8F35001D1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49" r="23257"/>
          <a:stretch/>
        </p:blipFill>
        <p:spPr bwMode="auto">
          <a:xfrm>
            <a:off x="11362011" y="-1694481"/>
            <a:ext cx="4247900" cy="11609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0" descr="Central hidroeléctrica de Pirris en Costa Rica.">
            <a:extLst>
              <a:ext uri="{FF2B5EF4-FFF2-40B4-BE49-F238E27FC236}">
                <a16:creationId xmlns:a16="http://schemas.microsoft.com/office/drawing/2014/main" id="{258B5FDF-AA9C-49F6-BF57-7881320E47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99" r="14903"/>
          <a:stretch/>
        </p:blipFill>
        <p:spPr bwMode="auto">
          <a:xfrm>
            <a:off x="2595067" y="-1694481"/>
            <a:ext cx="4247900" cy="11609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647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2175CB-35FD-4EE1-BC75-E4A1AEE77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47084BE-C8A6-49D1-80E1-69B86925C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2C98179A-49A5-4DF3-A107-BE062583B062}"/>
              </a:ext>
            </a:extLst>
          </p:cNvPr>
          <p:cNvSpPr/>
          <p:nvPr/>
        </p:nvSpPr>
        <p:spPr>
          <a:xfrm>
            <a:off x="-1643307" y="-1606694"/>
            <a:ext cx="17438040" cy="115903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 descr="Lista de asadas AyA - Aya Factura • Pagar, detalle, suscripcion en Linea •  Consultar e Imprimir 【 2020 】">
            <a:extLst>
              <a:ext uri="{FF2B5EF4-FFF2-40B4-BE49-F238E27FC236}">
                <a16:creationId xmlns:a16="http://schemas.microsoft.com/office/drawing/2014/main" id="{A774D97B-46BF-4BE5-8582-9721433E26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0" b="34852"/>
          <a:stretch/>
        </p:blipFill>
        <p:spPr bwMode="auto">
          <a:xfrm>
            <a:off x="-1643307" y="6278765"/>
            <a:ext cx="17438038" cy="384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Ramales de tubería en Costa Rica">
            <a:extLst>
              <a:ext uri="{FF2B5EF4-FFF2-40B4-BE49-F238E27FC236}">
                <a16:creationId xmlns:a16="http://schemas.microsoft.com/office/drawing/2014/main" id="{FDCB8C72-6CB4-4126-8DEF-1E5D412A53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08" b="59791"/>
          <a:stretch/>
        </p:blipFill>
        <p:spPr bwMode="auto">
          <a:xfrm>
            <a:off x="-1643307" y="2338628"/>
            <a:ext cx="17438038" cy="3838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AyA construye tubería para suministrar más agua en la Bagaces﻿ – CRC 891">
            <a:extLst>
              <a:ext uri="{FF2B5EF4-FFF2-40B4-BE49-F238E27FC236}">
                <a16:creationId xmlns:a16="http://schemas.microsoft.com/office/drawing/2014/main" id="{ECB9DD69-FA36-44EE-9E99-E540BE87F1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958" b="23174"/>
          <a:stretch/>
        </p:blipFill>
        <p:spPr bwMode="auto">
          <a:xfrm>
            <a:off x="-1643307" y="-1601507"/>
            <a:ext cx="17438038" cy="3838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6703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>
            <a:extLst>
              <a:ext uri="{FF2B5EF4-FFF2-40B4-BE49-F238E27FC236}">
                <a16:creationId xmlns:a16="http://schemas.microsoft.com/office/drawing/2014/main" id="{CA6950F6-9D17-4F83-A11F-EE0574A35D34}"/>
              </a:ext>
            </a:extLst>
          </p:cNvPr>
          <p:cNvSpPr/>
          <p:nvPr/>
        </p:nvSpPr>
        <p:spPr>
          <a:xfrm>
            <a:off x="-4213423" y="-1827013"/>
            <a:ext cx="17438037" cy="116455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18" descr="Inversión en agua potable y saneamiento supera los ¢200 millones | El  Periódicocr.com">
            <a:extLst>
              <a:ext uri="{FF2B5EF4-FFF2-40B4-BE49-F238E27FC236}">
                <a16:creationId xmlns:a16="http://schemas.microsoft.com/office/drawing/2014/main" id="{A6CE0ABA-A788-4139-8150-BDB6036EBE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579"/>
          <a:stretch/>
        </p:blipFill>
        <p:spPr bwMode="auto">
          <a:xfrm>
            <a:off x="-4213422" y="-1827013"/>
            <a:ext cx="17438036" cy="3808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12">
            <a:extLst>
              <a:ext uri="{FF2B5EF4-FFF2-40B4-BE49-F238E27FC236}">
                <a16:creationId xmlns:a16="http://schemas.microsoft.com/office/drawing/2014/main" id="{50C327D8-B33A-4E3D-BF2F-BF5ADFD223E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-532528" y="374147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14">
            <a:extLst>
              <a:ext uri="{FF2B5EF4-FFF2-40B4-BE49-F238E27FC236}">
                <a16:creationId xmlns:a16="http://schemas.microsoft.com/office/drawing/2014/main" id="{1E88505A-0DE3-4F65-AD5C-5EC3E0D47A1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-380128" y="389387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9DE40D8B-2144-42C9-A02B-18257A1AC4AF}"/>
              </a:ext>
            </a:extLst>
          </p:cNvPr>
          <p:cNvSpPr/>
          <p:nvPr/>
        </p:nvSpPr>
        <p:spPr>
          <a:xfrm>
            <a:off x="-22115023" y="-1827012"/>
            <a:ext cx="17390604" cy="117446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Biotecnología para el tratamiento de aguas residuales - Revista Alimentaria">
            <a:extLst>
              <a:ext uri="{FF2B5EF4-FFF2-40B4-BE49-F238E27FC236}">
                <a16:creationId xmlns:a16="http://schemas.microsoft.com/office/drawing/2014/main" id="{FDF10616-1235-45C0-88B1-892CD86097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61" r="12477"/>
          <a:stretch/>
        </p:blipFill>
        <p:spPr bwMode="auto">
          <a:xfrm>
            <a:off x="-42271161" y="-15211870"/>
            <a:ext cx="17456363" cy="11621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Especialistas en el tratamiento del agua, Tratamiento de aguas, Reparación  de plantas de tratamiento | Experiencia en cada gota:">
            <a:extLst>
              <a:ext uri="{FF2B5EF4-FFF2-40B4-BE49-F238E27FC236}">
                <a16:creationId xmlns:a16="http://schemas.microsoft.com/office/drawing/2014/main" id="{6FCEEAEC-B20D-4A69-8130-B695B959A7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8" t="29638" r="3526" b="42399"/>
          <a:stretch/>
        </p:blipFill>
        <p:spPr bwMode="auto">
          <a:xfrm>
            <a:off x="-4220488" y="2100201"/>
            <a:ext cx="17456363" cy="3801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D7C1E453-ABBC-4D7A-9763-28CB3B85EE5D}"/>
              </a:ext>
            </a:extLst>
          </p:cNvPr>
          <p:cNvSpPr/>
          <p:nvPr/>
        </p:nvSpPr>
        <p:spPr>
          <a:xfrm>
            <a:off x="-19205298" y="11841414"/>
            <a:ext cx="17390602" cy="116455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Por primera vez, Costa Rica logra determinar cuánto virus que causa  Covid-19 hay en aguas residuales">
            <a:extLst>
              <a:ext uri="{FF2B5EF4-FFF2-40B4-BE49-F238E27FC236}">
                <a16:creationId xmlns:a16="http://schemas.microsoft.com/office/drawing/2014/main" id="{26FAD70C-94A3-4452-87B8-9BB683151A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7" t="32076" r="21447" b="34432"/>
          <a:stretch/>
        </p:blipFill>
        <p:spPr bwMode="auto">
          <a:xfrm>
            <a:off x="-22097533" y="2100201"/>
            <a:ext cx="17438038" cy="389215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Limpieza de Tanques Septicos Grecia, El Poro de Grecia, Grecia (2020)">
            <a:extLst>
              <a:ext uri="{FF2B5EF4-FFF2-40B4-BE49-F238E27FC236}">
                <a16:creationId xmlns:a16="http://schemas.microsoft.com/office/drawing/2014/main" id="{A9E84622-7844-4A6A-8074-3E787450C3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13" r="49548"/>
          <a:stretch/>
        </p:blipFill>
        <p:spPr bwMode="auto">
          <a:xfrm>
            <a:off x="-42205400" y="10448663"/>
            <a:ext cx="17390602" cy="1159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70 % del agua residual generada por costarricenses carece de tratamiento">
            <a:extLst>
              <a:ext uri="{FF2B5EF4-FFF2-40B4-BE49-F238E27FC236}">
                <a16:creationId xmlns:a16="http://schemas.microsoft.com/office/drawing/2014/main" id="{CAA7C1E7-D899-442F-8329-BA1B123D7F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92" b="51006"/>
          <a:stretch/>
        </p:blipFill>
        <p:spPr bwMode="auto">
          <a:xfrm>
            <a:off x="-19205298" y="19685154"/>
            <a:ext cx="17379011" cy="3801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En San José existen 1.000 Km. de redes de alcantarillado que transportan aguas residuales y a …">
            <a:extLst>
              <a:ext uri="{FF2B5EF4-FFF2-40B4-BE49-F238E27FC236}">
                <a16:creationId xmlns:a16="http://schemas.microsoft.com/office/drawing/2014/main" id="{B1E253E6-DDCD-4AB1-B6B2-1EF8FBFAB8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794" b="2345"/>
          <a:stretch/>
        </p:blipFill>
        <p:spPr bwMode="auto">
          <a:xfrm>
            <a:off x="-22097533" y="6108991"/>
            <a:ext cx="17426446" cy="3808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Costa Rica garantiza acceso al agua, pero sigue en deuda en saneamiento -  La Nación">
            <a:extLst>
              <a:ext uri="{FF2B5EF4-FFF2-40B4-BE49-F238E27FC236}">
                <a16:creationId xmlns:a16="http://schemas.microsoft.com/office/drawing/2014/main" id="{F5E09787-B4F2-409A-BF57-6BA4CADB71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8" t="30468" r="30" b="36730"/>
          <a:stretch/>
        </p:blipFill>
        <p:spPr bwMode="auto">
          <a:xfrm>
            <a:off x="-19205298" y="15766714"/>
            <a:ext cx="17379011" cy="3801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Solo 4% de las aguas residuales generadas en Costa Rica es tratado antes de  ir a los ríos - La Nación">
            <a:extLst>
              <a:ext uri="{FF2B5EF4-FFF2-40B4-BE49-F238E27FC236}">
                <a16:creationId xmlns:a16="http://schemas.microsoft.com/office/drawing/2014/main" id="{2D844C6D-A09D-47A7-8CE8-BCCEC389C9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0" t="35387" r="33392" b="39385"/>
          <a:stretch/>
        </p:blipFill>
        <p:spPr bwMode="auto">
          <a:xfrm>
            <a:off x="-19252733" y="11841414"/>
            <a:ext cx="17438037" cy="3808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4" descr="alcantarillados | GobiernoCR">
            <a:extLst>
              <a:ext uri="{FF2B5EF4-FFF2-40B4-BE49-F238E27FC236}">
                <a16:creationId xmlns:a16="http://schemas.microsoft.com/office/drawing/2014/main" id="{1A4E8F3E-3415-4645-9A72-73F7BAC0B8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57" b="55677"/>
          <a:stretch/>
        </p:blipFill>
        <p:spPr bwMode="auto">
          <a:xfrm>
            <a:off x="-22097535" y="-1827013"/>
            <a:ext cx="17438040" cy="3810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6" descr="Tratamiento de aguas residuales en Costa Rica y Nicaragua | Alternativa  Ambiental">
            <a:extLst>
              <a:ext uri="{FF2B5EF4-FFF2-40B4-BE49-F238E27FC236}">
                <a16:creationId xmlns:a16="http://schemas.microsoft.com/office/drawing/2014/main" id="{8BA03CC9-7E34-4B4C-ACB1-440BC8F012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1" t="32495" r="101" b="34713"/>
          <a:stretch/>
        </p:blipFill>
        <p:spPr bwMode="auto">
          <a:xfrm>
            <a:off x="-4272117" y="6020555"/>
            <a:ext cx="17507992" cy="3897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1525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675</TotalTime>
  <Words>15</Words>
  <Application>Microsoft Office PowerPoint</Application>
  <PresentationFormat>Panorámica</PresentationFormat>
  <Paragraphs>14</Paragraphs>
  <Slides>8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Mariana Rodríguez Arce</dc:creator>
  <cp:lastModifiedBy>Mariana Rodríguez Arce</cp:lastModifiedBy>
  <cp:revision>45</cp:revision>
  <dcterms:created xsi:type="dcterms:W3CDTF">2020-11-11T16:32:43Z</dcterms:created>
  <dcterms:modified xsi:type="dcterms:W3CDTF">2020-11-12T20:50:01Z</dcterms:modified>
</cp:coreProperties>
</file>

<file path=docProps/thumbnail.jpeg>
</file>